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91" r:id="rId4"/>
    <p:sldId id="295" r:id="rId5"/>
    <p:sldId id="294" r:id="rId6"/>
    <p:sldId id="261" r:id="rId7"/>
    <p:sldId id="262" r:id="rId8"/>
    <p:sldId id="297" r:id="rId9"/>
    <p:sldId id="298" r:id="rId10"/>
    <p:sldId id="299" r:id="rId11"/>
    <p:sldId id="300" r:id="rId12"/>
    <p:sldId id="263" r:id="rId13"/>
    <p:sldId id="264" r:id="rId14"/>
    <p:sldId id="296" r:id="rId15"/>
    <p:sldId id="265" r:id="rId16"/>
    <p:sldId id="266" r:id="rId17"/>
    <p:sldId id="267" r:id="rId18"/>
    <p:sldId id="290" r:id="rId19"/>
    <p:sldId id="268" r:id="rId20"/>
    <p:sldId id="258" r:id="rId21"/>
    <p:sldId id="283" r:id="rId22"/>
    <p:sldId id="269" r:id="rId23"/>
    <p:sldId id="274" r:id="rId24"/>
    <p:sldId id="288" r:id="rId25"/>
    <p:sldId id="273" r:id="rId26"/>
    <p:sldId id="276" r:id="rId27"/>
    <p:sldId id="293" r:id="rId28"/>
    <p:sldId id="292" r:id="rId29"/>
    <p:sldId id="289" r:id="rId30"/>
    <p:sldId id="277" r:id="rId31"/>
    <p:sldId id="270" r:id="rId32"/>
    <p:sldId id="278" r:id="rId33"/>
    <p:sldId id="279" r:id="rId34"/>
    <p:sldId id="2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255" autoAdjust="0"/>
  </p:normalViewPr>
  <p:slideViewPr>
    <p:cSldViewPr snapToGrid="0">
      <p:cViewPr varScale="1">
        <p:scale>
          <a:sx n="75" d="100"/>
          <a:sy n="75" d="100"/>
        </p:scale>
        <p:origin x="78" y="29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C9DEE-F508-41EF-AAF3-23EBBF33ABA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ED97F-1390-4289-B8B9-2188E1D9F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9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05A7872-CF7E-4421-B20E-4A46CECF835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9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ED97F-1390-4289-B8B9-2188E1D9FF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5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ED97F-1390-4289-B8B9-2188E1D9FF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3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Covariance structure– please check this!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ED97F-1390-4289-B8B9-2188E1D9FF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6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ED97F-1390-4289-B8B9-2188E1D9FF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3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ED97F-1390-4289-B8B9-2188E1D9FF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8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1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8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30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4645" y="6253502"/>
            <a:ext cx="2706356" cy="4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31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74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60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68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522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568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4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70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862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380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0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9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7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3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6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8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0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BBE52-6951-4C18-9EA2-D864F0D84EB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A39CE-53DC-4721-B769-274ECC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6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450BF-19FF-4BC9-83ED-286F8511FF0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4/22/2019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01D7-84C1-480C-8ED8-9451B0F7449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40.png"/><Relationship Id="rId2" Type="http://schemas.openxmlformats.org/officeDocument/2006/relationships/hyperlink" Target="http://www.google.com/url?sa=i&amp;rct=j&amp;q=&amp;esrc=s&amp;frm=1&amp;source=images&amp;cd=&amp;cad=rja&amp;docid=NL09MWI7nyv1nM&amp;tbnid=Vdq7W4O2DZ9hqM:&amp;ved=0CAUQjRw&amp;url=http://www.ij-healthgeographics.com/content/11/1/9/figure/F2?highres=y&amp;ei=9tA9UpejJuLA4AOdmYHYDQ&amp;bvm=bv.52434380,d.dmg&amp;psig=AFQjCNFPjnW4KEzZVvgXvSj4rNsg8LmwyQ&amp;ust=13798689830058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upload.wikimedia.org/wikipedia/commons/6/6f/IE_Real_SandP_Prices,_Earnings,_and_Dividends_1871-2006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en.wikipedia.org/wiki/File:Bubonic_plague-en.sv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78173"/>
            <a:ext cx="9144000" cy="1689552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Eras Medium ITC" panose="020B0602030504020804" pitchFamily="34" charset="0"/>
              </a:rPr>
              <a:t>Other Datasets with Hidden Structures</a:t>
            </a:r>
            <a:endParaRPr lang="en-US" sz="4800" dirty="0">
              <a:latin typeface="Eras Medium ITC" panose="020B06020305040208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698"/>
          <a:stretch/>
        </p:blipFill>
        <p:spPr>
          <a:xfrm>
            <a:off x="3067850" y="2649893"/>
            <a:ext cx="5857875" cy="335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6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DDAC1E-CD51-442B-9982-069F3119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Random </a:t>
            </a:r>
            <a:r>
              <a:rPr lang="en-US" sz="4000" dirty="0"/>
              <a:t>Effect model with Panel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6E8499-5F65-47ED-9901-9FDBFD4EDB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2376" y="2108199"/>
                <a:ext cx="10747248" cy="426078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Eras Medium ITC" panose="020B0602030504020804" pitchFamily="34" charset="0"/>
                  </a:rPr>
                  <a:t>Variations across groups is assumed to be random and uncorrelated with IVs.</a:t>
                </a:r>
              </a:p>
              <a:p>
                <a:r>
                  <a:rPr lang="en-US" dirty="0" smtClean="0">
                    <a:latin typeface="Eras Medium ITC" panose="020B0602030504020804" pitchFamily="34" charset="0"/>
                  </a:rPr>
                  <a:t>How to select Fixed vs. Random? Use ‘</a:t>
                </a:r>
                <a:r>
                  <a:rPr lang="en-US" dirty="0" err="1" smtClean="0">
                    <a:latin typeface="Eras Medium ITC" panose="020B0602030504020804" pitchFamily="34" charset="0"/>
                  </a:rPr>
                  <a:t>Hausman</a:t>
                </a:r>
                <a:r>
                  <a:rPr lang="en-US" dirty="0" smtClean="0">
                    <a:latin typeface="Eras Medium ITC" panose="020B0602030504020804" pitchFamily="34" charset="0"/>
                  </a:rPr>
                  <a:t> test’</a:t>
                </a:r>
                <a:endParaRPr lang="en-US" dirty="0" smtClean="0">
                  <a:latin typeface="Eras Medium ITC" panose="020B06020305040208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 smtClean="0">
                  <a:latin typeface="Eras Medium ITC" panose="020B0602030504020804" pitchFamily="34" charset="0"/>
                </a:endParaRPr>
              </a:p>
              <a:p>
                <a:endParaRPr lang="en-US" dirty="0">
                  <a:latin typeface="Eras Medium ITC" panose="020B0602030504020804" pitchFamily="34" charset="0"/>
                </a:endParaRPr>
              </a:p>
              <a:p>
                <a:endParaRPr lang="en-US" dirty="0" smtClean="0">
                  <a:latin typeface="Eras Medium ITC" panose="020B0602030504020804" pitchFamily="34" charset="0"/>
                </a:endParaRPr>
              </a:p>
              <a:p>
                <a:endParaRPr lang="en-US" dirty="0">
                  <a:latin typeface="Eras Medium ITC" panose="020B0602030504020804" pitchFamily="34" charset="0"/>
                </a:endParaRPr>
              </a:p>
              <a:p>
                <a:r>
                  <a:rPr lang="en-US" dirty="0" smtClean="0">
                    <a:latin typeface="Eras Medium ITC" panose="020B0602030504020804" pitchFamily="34" charset="0"/>
                  </a:rPr>
                  <a:t>Let’s see how to this in R</a:t>
                </a:r>
                <a:endParaRPr lang="en-US" dirty="0" smtClean="0">
                  <a:latin typeface="Eras Medium ITC" panose="020B06020305040208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D86E8499-5F65-47ED-9901-9FDBFD4ED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376" y="2108199"/>
                <a:ext cx="10747248" cy="4260787"/>
              </a:xfrm>
              <a:blipFill rotWithShape="0">
                <a:blip r:embed="rId3"/>
                <a:stretch>
                  <a:fillRect l="-1021"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695700" y="4629910"/>
            <a:ext cx="252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Between-group error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7850" y="3934114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Within-group error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48100" y="4038537"/>
            <a:ext cx="330200" cy="591373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73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4567" y="281136"/>
            <a:ext cx="8229600" cy="1066800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Spatial Models in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72" y="1634406"/>
            <a:ext cx="11785628" cy="2495556"/>
          </a:xfrm>
        </p:spPr>
        <p:txBody>
          <a:bodyPr>
            <a:norm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Problem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Can we assume the data is </a:t>
            </a:r>
            <a:r>
              <a:rPr lang="en-US" dirty="0" err="1">
                <a:latin typeface="Eras Medium ITC" panose="020B0602030504020804" pitchFamily="34" charset="0"/>
              </a:rPr>
              <a:t>iid</a:t>
            </a:r>
            <a:r>
              <a:rPr lang="en-US" dirty="0">
                <a:latin typeface="Eras Medium ITC" panose="020B0602030504020804" pitchFamily="34" charset="0"/>
              </a:rPr>
              <a:t>? Or, is there any hidden data structure?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Spatially dependent (Very Rarely independent and identically distributed (</a:t>
            </a:r>
            <a:r>
              <a:rPr lang="en-US" dirty="0" err="1">
                <a:latin typeface="Eras Medium ITC" panose="020B0602030504020804" pitchFamily="34" charset="0"/>
              </a:rPr>
              <a:t>iid</a:t>
            </a:r>
            <a:r>
              <a:rPr lang="en-US" dirty="0">
                <a:latin typeface="Eras Medium ITC" panose="020B0602030504020804" pitchFamily="34" charset="0"/>
              </a:rPr>
              <a:t>))</a:t>
            </a:r>
          </a:p>
          <a:p>
            <a:r>
              <a:rPr lang="en-US" dirty="0">
                <a:latin typeface="Eras Medium ITC" panose="020B0602030504020804" pitchFamily="34" charset="0"/>
              </a:rPr>
              <a:t>Application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Environmental Science, Biology, Marketing…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117572" y="4416432"/>
            <a:ext cx="7758138" cy="200026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800" dirty="0">
                <a:latin typeface="Eras Medium ITC" panose="020B0602030504020804" pitchFamily="34" charset="0"/>
              </a:rPr>
              <a:t>Three types of spatial models</a:t>
            </a:r>
          </a:p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Geostatistical models (continuous)</a:t>
            </a:r>
          </a:p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Lattice (areal) models (discrete)</a:t>
            </a:r>
          </a:p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Spatial point processes models (point process)</a:t>
            </a:r>
          </a:p>
        </p:txBody>
      </p:sp>
    </p:spTree>
    <p:extLst>
      <p:ext uri="{BB962C8B-B14F-4D97-AF65-F5344CB8AC3E}">
        <p14:creationId xmlns:p14="http://schemas.microsoft.com/office/powerpoint/2010/main" val="205639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7083" y="0"/>
            <a:ext cx="8229600" cy="1066800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Spatial Models in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029" y="947006"/>
            <a:ext cx="8429684" cy="10715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Eras Medium ITC" panose="020B0602030504020804" pitchFamily="34" charset="0"/>
              </a:rPr>
              <a:t>(1) Geostatistical models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Identify Variance (Variogram) of difference between field values at two locations: Lower distance, more correlated.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87029" y="5029518"/>
            <a:ext cx="8358246" cy="1742473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Example</a:t>
            </a:r>
          </a:p>
          <a:p>
            <a:pPr marL="1115568" lvl="2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</a:pPr>
            <a:r>
              <a:rPr lang="en-US" sz="2600" dirty="0" err="1">
                <a:latin typeface="Eras Medium ITC" panose="020B0602030504020804" pitchFamily="34" charset="0"/>
              </a:rPr>
              <a:t>Kriging</a:t>
            </a:r>
            <a:r>
              <a:rPr lang="en-US" sz="2600" dirty="0">
                <a:latin typeface="Eras Medium ITC" panose="020B0602030504020804" pitchFamily="34" charset="0"/>
              </a:rPr>
              <a:t>: Named after D.G. Krige, South African mining – Developed for finding diamond mines</a:t>
            </a:r>
          </a:p>
          <a:p>
            <a:pPr marL="1115568" lvl="2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</a:pPr>
            <a:r>
              <a:rPr lang="en-US" sz="2600" dirty="0">
                <a:latin typeface="Eras Medium ITC" panose="020B0602030504020804" pitchFamily="34" charset="0"/>
              </a:rPr>
              <a:t>Spatial Autoregressive Model</a:t>
            </a:r>
          </a:p>
        </p:txBody>
      </p:sp>
      <p:pic>
        <p:nvPicPr>
          <p:cNvPr id="1026" name="Picture 2" descr="image\Variogram.gif">
            <a:extLst>
              <a:ext uri="{FF2B5EF4-FFF2-40B4-BE49-F238E27FC236}">
                <a16:creationId xmlns:a16="http://schemas.microsoft.com/office/drawing/2014/main" xmlns="" id="{879E69E1-07F6-489C-8AD0-066507CD5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867" y="2000646"/>
            <a:ext cx="3165675" cy="308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8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D7AFF4-9377-474D-9623-B87E8A94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Spatial model example in R </a:t>
            </a:r>
            <a:br>
              <a:rPr lang="en-US" dirty="0">
                <a:latin typeface="Eras Medium ITC" panose="020B0602030504020804" pitchFamily="34" charset="0"/>
              </a:rPr>
            </a:br>
            <a:r>
              <a:rPr lang="en-US" dirty="0">
                <a:latin typeface="Eras Medium ITC" panose="020B0602030504020804" pitchFamily="34" charset="0"/>
              </a:rPr>
              <a:t>(Spatial Autoregressive </a:t>
            </a:r>
            <a:r>
              <a:rPr lang="en-US" dirty="0" smtClean="0">
                <a:latin typeface="Eras Medium ITC" panose="020B0602030504020804" pitchFamily="34" charset="0"/>
              </a:rPr>
              <a:t>Regression)</a:t>
            </a:r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C8C1E4-6D22-49C2-BFD4-0099EA18C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015"/>
            <a:ext cx="10515600" cy="4351338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Spatial </a:t>
            </a:r>
            <a:r>
              <a:rPr lang="en-US" dirty="0" err="1">
                <a:latin typeface="Eras Medium ITC" panose="020B0602030504020804" pitchFamily="34" charset="0"/>
              </a:rPr>
              <a:t>AutoCorrleation</a:t>
            </a:r>
            <a:r>
              <a:rPr lang="en-US" dirty="0">
                <a:latin typeface="Eras Medium ITC" panose="020B0602030504020804" pitchFamily="34" charset="0"/>
              </a:rPr>
              <a:t> (Moran’s I)</a:t>
            </a:r>
          </a:p>
          <a:p>
            <a:pPr marL="457200" lvl="1" indent="0">
              <a:buNone/>
            </a:pPr>
            <a:r>
              <a:rPr lang="en-US" dirty="0">
                <a:latin typeface="Eras Medium ITC" panose="020B0602030504020804" pitchFamily="34" charset="0"/>
              </a:rPr>
              <a:t>https://en.wikipedia.org/wiki/Moran%27s_I</a:t>
            </a:r>
          </a:p>
          <a:p>
            <a:r>
              <a:rPr lang="en-US" dirty="0" smtClean="0">
                <a:latin typeface="Eras Medium ITC" panose="020B0602030504020804" pitchFamily="34" charset="0"/>
              </a:rPr>
              <a:t>Let’s c</a:t>
            </a:r>
            <a:r>
              <a:rPr lang="en-US" dirty="0" smtClean="0">
                <a:latin typeface="Eras Medium ITC" panose="020B0602030504020804" pitchFamily="34" charset="0"/>
              </a:rPr>
              <a:t>ompare Spatial Autoregressive Regression </a:t>
            </a:r>
            <a:r>
              <a:rPr lang="en-US" dirty="0">
                <a:latin typeface="Eras Medium ITC" panose="020B0602030504020804" pitchFamily="34" charset="0"/>
              </a:rPr>
              <a:t>results with LM</a:t>
            </a:r>
          </a:p>
        </p:txBody>
      </p:sp>
    </p:spTree>
    <p:extLst>
      <p:ext uri="{BB962C8B-B14F-4D97-AF65-F5344CB8AC3E}">
        <p14:creationId xmlns:p14="http://schemas.microsoft.com/office/powerpoint/2010/main" val="306508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641" y="442815"/>
            <a:ext cx="8229600" cy="1066800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Spatial Models in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641" y="1938243"/>
            <a:ext cx="7758138" cy="221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Eras Medium ITC" panose="020B0602030504020804" pitchFamily="34" charset="0"/>
              </a:rPr>
              <a:t>(2) Lattice (Areal) Model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Block-level processes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271641" y="3867069"/>
            <a:ext cx="7758138" cy="200026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/>
            </a:pPr>
            <a:endParaRPr lang="en-US" sz="2600" dirty="0">
              <a:latin typeface="Eras Medium ITC" panose="020B06020305040208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6483" y="1652491"/>
            <a:ext cx="228601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43079" y="3938507"/>
            <a:ext cx="7758138" cy="221457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Example of models</a:t>
            </a:r>
          </a:p>
          <a:p>
            <a:pPr marL="1115568" lvl="2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</a:pPr>
            <a:r>
              <a:rPr lang="en-US" sz="2600" dirty="0">
                <a:latin typeface="Eras Medium ITC" panose="020B0602030504020804" pitchFamily="34" charset="0"/>
              </a:rPr>
              <a:t>Adjacency Structure (network model)</a:t>
            </a:r>
          </a:p>
          <a:p>
            <a:pPr marL="1115568" lvl="2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</a:pPr>
            <a:r>
              <a:rPr lang="en-US" sz="2600" dirty="0">
                <a:latin typeface="Eras Medium ITC" panose="020B0602030504020804" pitchFamily="34" charset="0"/>
              </a:rPr>
              <a:t>Markov Random Field Model </a:t>
            </a:r>
          </a:p>
        </p:txBody>
      </p:sp>
    </p:spTree>
    <p:extLst>
      <p:ext uri="{BB962C8B-B14F-4D97-AF65-F5344CB8AC3E}">
        <p14:creationId xmlns:p14="http://schemas.microsoft.com/office/powerpoint/2010/main" val="2518093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532" y="577302"/>
            <a:ext cx="8229600" cy="1066800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Spatial Models in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4804" y="2287044"/>
            <a:ext cx="4929222" cy="221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Eras Medium ITC" panose="020B0602030504020804" pitchFamily="34" charset="0"/>
              </a:rPr>
              <a:t>(3) Point Process Models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Spatial Poisson processes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E.g., Ripley’s K function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994804" y="3858680"/>
            <a:ext cx="7758138" cy="200026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/>
            </a:pPr>
            <a:endParaRPr lang="en-US" sz="2600" dirty="0">
              <a:solidFill>
                <a:schemeClr val="accent2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150" y="1626743"/>
            <a:ext cx="2714644" cy="3583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924026" y="5430316"/>
            <a:ext cx="250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(</a:t>
            </a:r>
            <a:r>
              <a:rPr lang="en-US" dirty="0" err="1">
                <a:latin typeface="Eras Medium ITC" panose="020B0602030504020804" pitchFamily="34" charset="0"/>
              </a:rPr>
              <a:t>Guttorp</a:t>
            </a:r>
            <a:r>
              <a:rPr lang="en-US" dirty="0">
                <a:latin typeface="Eras Medium ITC" panose="020B0602030504020804" pitchFamily="34" charset="0"/>
              </a:rPr>
              <a:t> et al., 2002)</a:t>
            </a:r>
          </a:p>
        </p:txBody>
      </p:sp>
      <p:sp>
        <p:nvSpPr>
          <p:cNvPr id="7" name="Oval 6"/>
          <p:cNvSpPr/>
          <p:nvPr/>
        </p:nvSpPr>
        <p:spPr>
          <a:xfrm>
            <a:off x="7638406" y="2215606"/>
            <a:ext cx="785818" cy="78581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995596" y="2287044"/>
            <a:ext cx="785818" cy="78581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84" y="212725"/>
            <a:ext cx="11274804" cy="132556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Eras Medium ITC" panose="020B0602030504020804" pitchFamily="34" charset="0"/>
              </a:rPr>
              <a:t>In this class</a:t>
            </a:r>
            <a:r>
              <a:rPr lang="en-US" sz="3200" dirty="0">
                <a:latin typeface="Eras Medium ITC" panose="020B0602030504020804" pitchFamily="34" charset="0"/>
              </a:rPr>
              <a:t>: Geographically Weighted Regression (GWR) for spatial heterogeneity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0" y="1485760"/>
            <a:ext cx="7535870" cy="27894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dirty="0">
                <a:latin typeface="Eras Medium ITC" panose="020B0602030504020804" pitchFamily="34" charset="0"/>
              </a:rPr>
              <a:t>GWR model: To understand Spatial Pattern of Regression Coefficients (</a:t>
            </a:r>
            <a:r>
              <a:rPr lang="en-US" dirty="0" err="1">
                <a:latin typeface="Eras Medium ITC" panose="020B0602030504020804" pitchFamily="34" charset="0"/>
              </a:rPr>
              <a:t>Brunsdon</a:t>
            </a:r>
            <a:r>
              <a:rPr lang="en-US" dirty="0">
                <a:latin typeface="Eras Medium ITC" panose="020B0602030504020804" pitchFamily="34" charset="0"/>
              </a:rPr>
              <a:t>, Fotheringham, and Charlton 1996). – Varying coefficients across map!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Eras Medium ITC" panose="020B0602030504020804" pitchFamily="34" charset="0"/>
              </a:rPr>
              <a:t>Near observations- larger weights; far observations- smaller weights at a focal location…</a:t>
            </a:r>
          </a:p>
        </p:txBody>
      </p:sp>
      <p:pic>
        <p:nvPicPr>
          <p:cNvPr id="5" name="Picture 6" descr="http://www.ij-healthgeographics.com/content/figures/1476-072X-11-9-2-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7757" y="1428332"/>
            <a:ext cx="4495831" cy="2765981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1708" r="3741" b="22970"/>
          <a:stretch/>
        </p:blipFill>
        <p:spPr bwMode="auto">
          <a:xfrm>
            <a:off x="7535870" y="4598302"/>
            <a:ext cx="4199603" cy="1954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7401" y="4594609"/>
                <a:ext cx="4643518" cy="546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1" y="4594609"/>
                <a:ext cx="4643518" cy="54636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61401" y="5279748"/>
                <a:ext cx="4765104" cy="588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𝑑𝑖𝑎𝑔</m:t>
                          </m:r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, ⋯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01" y="5279748"/>
                <a:ext cx="4765104" cy="5887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61401" y="5994570"/>
                <a:ext cx="5569980" cy="85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ea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</a:rPr>
                  <a:t> is the vector of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</a:rPr>
                  <a:t> local regression coefficients at location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01" y="5994570"/>
                <a:ext cx="5569980" cy="850810"/>
              </a:xfrm>
              <a:prstGeom prst="rect">
                <a:avLst/>
              </a:prstGeom>
              <a:blipFill rotWithShape="0">
                <a:blip r:embed="rId7"/>
                <a:stretch>
                  <a:fillRect l="-1752" t="-28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458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84" y="212725"/>
            <a:ext cx="11274804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Geographically Weighted Regression (GWR) in Marketing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0" y="1829460"/>
            <a:ext cx="6464300" cy="48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dirty="0">
                <a:latin typeface="Eras Medium ITC" panose="020B0602030504020804" pitchFamily="34" charset="0"/>
              </a:rPr>
              <a:t>Heterogeneous pattern of coefficients on dependent variable (e.g., customer satisfaction) over the map.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Eras Medium ITC" panose="020B0602030504020804" pitchFamily="34" charset="0"/>
              </a:rPr>
              <a:t>Across multiple independent variables, it provides what are key drivers across different regions. </a:t>
            </a:r>
          </a:p>
          <a:p>
            <a:pPr>
              <a:lnSpc>
                <a:spcPct val="170000"/>
              </a:lnSpc>
            </a:pPr>
            <a:endParaRPr lang="en-US" dirty="0">
              <a:latin typeface="Eras Medium ITC" panose="020B06020305040208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36" y="1835480"/>
            <a:ext cx="5429360" cy="3713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7436" y="5753534"/>
            <a:ext cx="5531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Coefficients for importance of dealership services (Mittal, Kamakura and Govind, </a:t>
            </a:r>
            <a:r>
              <a:rPr lang="en-US" i="1" dirty="0">
                <a:latin typeface="Eras Medium ITC" panose="020B0602030504020804" pitchFamily="34" charset="0"/>
              </a:rPr>
              <a:t>Journal of Marketing, </a:t>
            </a:r>
            <a:r>
              <a:rPr lang="en-US" dirty="0">
                <a:latin typeface="Eras Medium ITC" panose="020B0602030504020804" pitchFamily="34" charset="0"/>
              </a:rPr>
              <a:t>2004)</a:t>
            </a:r>
            <a:endParaRPr lang="en-US" i="1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7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GWR Practice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Let’s practice this GWR model using R.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I collected EU restaurants data from </a:t>
            </a:r>
            <a:r>
              <a:rPr lang="en-US" dirty="0" err="1">
                <a:latin typeface="Eras Medium ITC" panose="020B0602030504020804" pitchFamily="34" charset="0"/>
              </a:rPr>
              <a:t>TripAdvisors</a:t>
            </a:r>
            <a:r>
              <a:rPr lang="en-US" dirty="0">
                <a:latin typeface="Eras Medium ITC" panose="020B0602030504020804" pitchFamily="34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It includes Overall Quality/Satisfaction (DV), Food scores, Service scores and Value scores (IVs).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As a example let’s run GWR only with restaurants in Belgium.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51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682" y="683812"/>
            <a:ext cx="9144000" cy="29209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i="1" dirty="0"/>
              <a:t>Modeling of Spatially Dependent and Heterogeneous Geographical Regions</a:t>
            </a:r>
            <a:br>
              <a:rPr lang="en-US" sz="3600" b="1" i="1" dirty="0"/>
            </a:br>
            <a:r>
              <a:rPr lang="en-US" sz="3600" b="1" i="1" dirty="0"/>
              <a:t/>
            </a:r>
            <a:br>
              <a:rPr lang="en-US" sz="3600" b="1" i="1" dirty="0"/>
            </a:br>
            <a:r>
              <a:rPr lang="en-US" sz="3200" b="1" i="1" dirty="0"/>
              <a:t>Sunghoon Kim </a:t>
            </a:r>
            <a:br>
              <a:rPr lang="en-US" sz="3200" b="1" i="1" dirty="0"/>
            </a:br>
            <a:r>
              <a:rPr lang="en-US" sz="2400" b="1" i="1" dirty="0"/>
              <a:t>(with Wayne S. </a:t>
            </a:r>
            <a:r>
              <a:rPr lang="en-US" sz="2400" b="1" i="1" dirty="0" err="1"/>
              <a:t>DeSarbo</a:t>
            </a:r>
            <a:r>
              <a:rPr lang="en-US" sz="2400" b="1" i="1" dirty="0"/>
              <a:t>, Won Chang)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456" y="4206240"/>
            <a:ext cx="3095568" cy="21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4303" y="28100"/>
            <a:ext cx="6647936" cy="1325563"/>
          </a:xfrm>
        </p:spPr>
        <p:txBody>
          <a:bodyPr/>
          <a:lstStyle/>
          <a:p>
            <a:r>
              <a:rPr lang="en-US" dirty="0"/>
              <a:t>MKT 591: Course Roadmap</a:t>
            </a:r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6C48BB-8914-42F6-A238-FACE9FB4ACA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1770057" y="1913931"/>
            <a:ext cx="3999" cy="26521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7" idx="2"/>
            <a:endCxn id="84" idx="0"/>
          </p:cNvCxnSpPr>
          <p:nvPr/>
        </p:nvCxnSpPr>
        <p:spPr>
          <a:xfrm flipH="1">
            <a:off x="5641326" y="1696825"/>
            <a:ext cx="673959" cy="527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3" idx="2"/>
          </p:cNvCxnSpPr>
          <p:nvPr/>
        </p:nvCxnSpPr>
        <p:spPr>
          <a:xfrm>
            <a:off x="4359612" y="1913929"/>
            <a:ext cx="4078" cy="286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698021" y="2581382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706898" y="3986033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051637" y="2573429"/>
            <a:ext cx="1281067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Measurement Scales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673812" y="1390709"/>
            <a:ext cx="1371600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Prediction / Regression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040919" y="2224585"/>
            <a:ext cx="1200813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Demand Forecasting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803765" y="1389048"/>
            <a:ext cx="1023039" cy="30777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Forecasting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850421" y="2200382"/>
            <a:ext cx="1066800" cy="7386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Simple Linear Regression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859298" y="3695316"/>
            <a:ext cx="1066800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Multiple Regression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859298" y="5103148"/>
            <a:ext cx="1066800" cy="9541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Logistic Regression (Consumer Choice)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74845" y="1390709"/>
            <a:ext cx="1557859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Review of Quant Market Research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3692335" y="2563102"/>
            <a:ext cx="3255" cy="1437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026095" y="3358259"/>
            <a:ext cx="1414201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Discrete Analysis (</a:t>
            </a:r>
            <a:r>
              <a:rPr lang="en-US" dirty="0" err="1"/>
              <a:t>CrossTab</a:t>
            </a:r>
            <a:r>
              <a:rPr lang="en-US" dirty="0"/>
              <a:t>)</a:t>
            </a:r>
          </a:p>
        </p:txBody>
      </p:sp>
      <p:cxnSp>
        <p:nvCxnSpPr>
          <p:cNvPr id="77" name="Straight Connector 76"/>
          <p:cNvCxnSpPr>
            <a:cxnSpLocks/>
          </p:cNvCxnSpPr>
          <p:nvPr/>
        </p:nvCxnSpPr>
        <p:spPr>
          <a:xfrm>
            <a:off x="1778002" y="2835039"/>
            <a:ext cx="2638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030335" y="4196750"/>
            <a:ext cx="1302369" cy="7386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Continuous Analysis (Correlation)</a:t>
            </a:r>
          </a:p>
        </p:txBody>
      </p:sp>
      <p:cxnSp>
        <p:nvCxnSpPr>
          <p:cNvPr id="94" name="Straight Connector 93"/>
          <p:cNvCxnSpPr>
            <a:endCxn id="75" idx="1"/>
          </p:cNvCxnSpPr>
          <p:nvPr/>
        </p:nvCxnSpPr>
        <p:spPr>
          <a:xfrm flipV="1">
            <a:off x="1787834" y="3619869"/>
            <a:ext cx="238260" cy="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90" idx="1"/>
          </p:cNvCxnSpPr>
          <p:nvPr/>
        </p:nvCxnSpPr>
        <p:spPr>
          <a:xfrm flipV="1">
            <a:off x="1774052" y="4566082"/>
            <a:ext cx="256282" cy="3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9224583" y="1411455"/>
            <a:ext cx="1229612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Market Segmentation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3706898" y="3986035"/>
            <a:ext cx="0" cy="615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00416" y="4601530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382149" y="2224585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Customer Classification</a:t>
            </a:r>
          </a:p>
        </p:txBody>
      </p:sp>
      <p:cxnSp>
        <p:nvCxnSpPr>
          <p:cNvPr id="76" name="Straight Connector 75"/>
          <p:cNvCxnSpPr>
            <a:stCxn id="91" idx="2"/>
            <a:endCxn id="78" idx="0"/>
          </p:cNvCxnSpPr>
          <p:nvPr/>
        </p:nvCxnSpPr>
        <p:spPr>
          <a:xfrm flipH="1">
            <a:off x="4383819" y="2939048"/>
            <a:ext cx="2" cy="115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850419" y="3054501"/>
            <a:ext cx="1066800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Categorical Variables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497477" y="3054501"/>
            <a:ext cx="1114286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Discriminant Analysis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521834" y="3687493"/>
            <a:ext cx="1089193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Bayesian Classifier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736897" y="3523196"/>
            <a:ext cx="1229612" cy="7386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Extracting Features by Text Analytics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742932" y="2227673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Factor Analysis</a:t>
            </a:r>
          </a:p>
        </p:txBody>
      </p:sp>
      <p:cxnSp>
        <p:nvCxnSpPr>
          <p:cNvPr id="125" name="Straight Connector 124"/>
          <p:cNvCxnSpPr>
            <a:stCxn id="87" idx="2"/>
            <a:endCxn id="68" idx="0"/>
          </p:cNvCxnSpPr>
          <p:nvPr/>
        </p:nvCxnSpPr>
        <p:spPr>
          <a:xfrm>
            <a:off x="6315285" y="1696825"/>
            <a:ext cx="681671" cy="527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6" idx="1"/>
          </p:cNvCxnSpPr>
          <p:nvPr/>
        </p:nvCxnSpPr>
        <p:spPr>
          <a:xfrm flipH="1" flipV="1">
            <a:off x="6382151" y="3313217"/>
            <a:ext cx="115326" cy="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7742932" y="1426269"/>
            <a:ext cx="1229612" cy="52322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Features &amp; Dimensions</a:t>
            </a:r>
          </a:p>
        </p:txBody>
      </p:sp>
      <p:cxnSp>
        <p:nvCxnSpPr>
          <p:cNvPr id="145" name="Straight Connector 144"/>
          <p:cNvCxnSpPr>
            <a:stCxn id="142" idx="2"/>
            <a:endCxn id="113" idx="0"/>
          </p:cNvCxnSpPr>
          <p:nvPr/>
        </p:nvCxnSpPr>
        <p:spPr>
          <a:xfrm>
            <a:off x="8357738" y="1949489"/>
            <a:ext cx="0" cy="278184"/>
          </a:xfrm>
          <a:prstGeom prst="lin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8357738" y="2750893"/>
            <a:ext cx="0" cy="257910"/>
          </a:xfrm>
          <a:prstGeom prst="lin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8" name="TextBox 147"/>
          <p:cNvSpPr txBox="1"/>
          <p:nvPr/>
        </p:nvSpPr>
        <p:spPr>
          <a:xfrm>
            <a:off x="9224583" y="2993989"/>
            <a:ext cx="1229612" cy="7386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Advanced Model-based Segmentation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9224583" y="2212859"/>
            <a:ext cx="1229612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Segmentation General</a:t>
            </a:r>
          </a:p>
        </p:txBody>
      </p:sp>
      <p:cxnSp>
        <p:nvCxnSpPr>
          <p:cNvPr id="150" name="Straight Connector 149"/>
          <p:cNvCxnSpPr>
            <a:endCxn id="149" idx="0"/>
          </p:cNvCxnSpPr>
          <p:nvPr/>
        </p:nvCxnSpPr>
        <p:spPr>
          <a:xfrm>
            <a:off x="9839389" y="1934675"/>
            <a:ext cx="0" cy="278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9839389" y="2736079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9224583" y="4000250"/>
            <a:ext cx="1229612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Spatial Analysis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9839389" y="3747467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955" y="5958579"/>
            <a:ext cx="2517112" cy="58033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5545874" y="2736079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40920" y="2993989"/>
            <a:ext cx="1089191" cy="7386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BASS Diffusion Model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09287" y="4384435"/>
            <a:ext cx="1114284" cy="30777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Tree Models</a:t>
            </a:r>
          </a:p>
        </p:txBody>
      </p:sp>
      <p:cxnSp>
        <p:nvCxnSpPr>
          <p:cNvPr id="63" name="Straight Connector 62"/>
          <p:cNvCxnSpPr>
            <a:cxnSpLocks/>
          </p:cNvCxnSpPr>
          <p:nvPr/>
        </p:nvCxnSpPr>
        <p:spPr>
          <a:xfrm flipH="1">
            <a:off x="6382149" y="4560846"/>
            <a:ext cx="130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7" idx="1"/>
          </p:cNvCxnSpPr>
          <p:nvPr/>
        </p:nvCxnSpPr>
        <p:spPr>
          <a:xfrm flipH="1" flipV="1">
            <a:off x="6382149" y="3947053"/>
            <a:ext cx="139684" cy="2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</p:cNvCxnSpPr>
          <p:nvPr/>
        </p:nvCxnSpPr>
        <p:spPr>
          <a:xfrm flipH="1">
            <a:off x="6378789" y="2530773"/>
            <a:ext cx="3360" cy="2624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727089" y="2965287"/>
            <a:ext cx="1229612" cy="30777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pPr algn="ctr"/>
            <a:r>
              <a:rPr lang="en-US" dirty="0"/>
              <a:t>MDS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8334380" y="3276423"/>
            <a:ext cx="0" cy="257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09287" y="4897980"/>
            <a:ext cx="1114284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Deep Learning</a:t>
            </a:r>
          </a:p>
        </p:txBody>
      </p:sp>
      <p:cxnSp>
        <p:nvCxnSpPr>
          <p:cNvPr id="57" name="Straight Connector 56"/>
          <p:cNvCxnSpPr>
            <a:cxnSpLocks/>
          </p:cNvCxnSpPr>
          <p:nvPr/>
        </p:nvCxnSpPr>
        <p:spPr>
          <a:xfrm flipH="1">
            <a:off x="6378789" y="5155173"/>
            <a:ext cx="1304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016570" y="5880827"/>
            <a:ext cx="1302369" cy="5232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</a:rPr>
              <a:t>Bayesian Statistics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50419" y="4412194"/>
            <a:ext cx="1066800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US" dirty="0"/>
              <a:t>Issues in Regression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706898" y="4566082"/>
            <a:ext cx="0" cy="793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717132" y="5349060"/>
            <a:ext cx="152398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45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98425"/>
            <a:ext cx="110744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Eras Medium ITC" panose="020B0602030504020804" pitchFamily="34" charset="0"/>
              </a:rPr>
              <a:t>Why New GWR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02" y="1278340"/>
            <a:ext cx="7727898" cy="51605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Irregularity of the observed data: sparse observations in some areas but dense observations in other areas –Let’s combine state-level information to local information (hierarchical structure modeling)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Boundary effects: the effect of a unit distance might be different due to state boundaries (e.g., Irmak, Naylor, and Bearden 2011)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1838817"/>
            <a:ext cx="3556000" cy="4257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83900" y="4940300"/>
            <a:ext cx="107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Medium ITC" panose="020B0602030504020804" pitchFamily="34" charset="0"/>
              </a:rPr>
              <a:t>Arizona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74000" y="1638762"/>
            <a:ext cx="107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Medium ITC" panose="020B0602030504020804" pitchFamily="34" charset="0"/>
              </a:rPr>
              <a:t>Nevada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3175" y="5910664"/>
            <a:ext cx="1441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Medium ITC" panose="020B0602030504020804" pitchFamily="34" charset="0"/>
              </a:rPr>
              <a:t>California</a:t>
            </a:r>
          </a:p>
        </p:txBody>
      </p:sp>
      <p:sp>
        <p:nvSpPr>
          <p:cNvPr id="11" name="Oval 10"/>
          <p:cNvSpPr/>
          <p:nvPr/>
        </p:nvSpPr>
        <p:spPr>
          <a:xfrm>
            <a:off x="9717294" y="3854959"/>
            <a:ext cx="241300" cy="1651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958594" y="3903579"/>
            <a:ext cx="652669" cy="33931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953500" y="3967408"/>
            <a:ext cx="795957" cy="351000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312585" y="3286331"/>
            <a:ext cx="479218" cy="617248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791803" y="4142521"/>
            <a:ext cx="100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932532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156" y="1401463"/>
            <a:ext cx="5383083" cy="6939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Weight Matrix of The HBGWR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5554" b="-303"/>
          <a:stretch/>
        </p:blipFill>
        <p:spPr>
          <a:xfrm>
            <a:off x="1583196" y="2062125"/>
            <a:ext cx="7940959" cy="1217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4406" t="-25954" r="32911" b="38132"/>
          <a:stretch/>
        </p:blipFill>
        <p:spPr>
          <a:xfrm>
            <a:off x="2044698" y="2839244"/>
            <a:ext cx="4516397" cy="1092200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>
            <a:off x="3856413" y="3630216"/>
            <a:ext cx="290512" cy="60245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11048" y="4291799"/>
            <a:ext cx="379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Classic Distance Weight Matrix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9228" y="3089047"/>
            <a:ext cx="4178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Boundary Weight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417390" y="4749898"/>
                <a:ext cx="3127891" cy="809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90" y="4749898"/>
                <a:ext cx="3127891" cy="8094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417074" y="3931444"/>
                <a:ext cx="5364205" cy="1120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sup>
                      </m:sSubSup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1,…,1</m:t>
                                  </m:r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𝑤𝑖𝑡h𝑖𝑛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𝑏𝑜𝑢𝑛𝑑𝑎𝑟𝑦</m:t>
                                  </m:r>
                                </m:e>
                              </m:eqArr>
                            </m:lim>
                          </m:limLow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limLow>
                            <m:limLow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  <m: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,⋯, 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  <m:r>
                                        <a:rPr lang="en-US" sz="2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𝑏𝑒𝑡𝑤𝑒𝑒𝑛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𝑏𝑜𝑢𝑛𝑑𝑎𝑟𝑦</m:t>
                                  </m:r>
                                </m:e>
                              </m:eqArr>
                            </m:lim>
                          </m:limLow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074" y="3931444"/>
                <a:ext cx="5364205" cy="11208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81902" y="5193993"/>
                <a:ext cx="6210098" cy="730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mean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within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from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location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mean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between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from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location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902" y="5193993"/>
                <a:ext cx="6210098" cy="730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4750969" y="2889934"/>
            <a:ext cx="1050409" cy="109220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14" idx="1"/>
          </p:cNvCxnSpPr>
          <p:nvPr/>
        </p:nvCxnSpPr>
        <p:spPr>
          <a:xfrm>
            <a:off x="5801378" y="3272497"/>
            <a:ext cx="1607850" cy="1660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0" y="5753006"/>
            <a:ext cx="3281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Distance between </a:t>
            </a:r>
            <a:r>
              <a:rPr lang="en-US" sz="2000" dirty="0" err="1">
                <a:latin typeface="Eras Medium ITC" panose="020B0602030504020804" pitchFamily="34" charset="0"/>
              </a:rPr>
              <a:t>i</a:t>
            </a:r>
            <a:r>
              <a:rPr lang="en-US" sz="2000" dirty="0">
                <a:latin typeface="Eras Medium ITC" panose="020B0602030504020804" pitchFamily="34" charset="0"/>
              </a:rPr>
              <a:t> and j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17327" y="6265152"/>
            <a:ext cx="2843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Bandwidth parameter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937430" y="5463655"/>
            <a:ext cx="1033523" cy="80149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562100" y="5052265"/>
            <a:ext cx="2138341" cy="8227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859289" y="850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Eras Medium ITC" panose="020B0602030504020804" pitchFamily="34" charset="0"/>
              </a:rPr>
              <a:t>The NEW GWR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5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92869"/>
            <a:ext cx="105156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The Hierarchical Bayes GWR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20767" r="36970"/>
          <a:stretch/>
        </p:blipFill>
        <p:spPr>
          <a:xfrm>
            <a:off x="1116718" y="1576388"/>
            <a:ext cx="9182849" cy="1168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1759" y="3060699"/>
            <a:ext cx="7607808" cy="46166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Hierarchical (e.g., State-level) </a:t>
            </a:r>
            <a:r>
              <a:rPr lang="en-US" sz="2400" dirty="0" err="1">
                <a:latin typeface="Eras Medium ITC" panose="020B0602030504020804" pitchFamily="34" charset="0"/>
              </a:rPr>
              <a:t>p</a:t>
            </a:r>
            <a:r>
              <a:rPr lang="en-US" sz="2400" baseline="30000" dirty="0" err="1">
                <a:latin typeface="Eras Medium ITC" panose="020B0602030504020804" pitchFamily="34" charset="0"/>
              </a:rPr>
              <a:t>th</a:t>
            </a:r>
            <a:r>
              <a:rPr lang="en-US" sz="2400" dirty="0">
                <a:latin typeface="Eras Medium ITC" panose="020B0602030504020804" pitchFamily="34" charset="0"/>
              </a:rPr>
              <a:t> regression coefficient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241800" y="2262188"/>
            <a:ext cx="584200" cy="79851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218" y="3838276"/>
            <a:ext cx="106942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Eras Medium ITC" panose="020B0602030504020804" pitchFamily="34" charset="0"/>
                <a:ea typeface="Malgun Gothic" panose="020B0503020000020004" pitchFamily="34" charset="-127"/>
              </a:rPr>
              <a:t>Even when all locations have only one observation, HBGWR model can combine hierarchical (state-level or nation-level) effects with locally weighted multiple observations by using this prior equation.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Eras Medium ITC" panose="020B0602030504020804" pitchFamily="34" charset="0"/>
                <a:ea typeface="Malgun Gothic" panose="020B0503020000020004" pitchFamily="34" charset="-127"/>
              </a:rPr>
              <a:t>The Bayesian hierarchical setting has a nice fit with this spatial modeling setting for improvements. </a:t>
            </a:r>
            <a:endParaRPr lang="en-US" sz="2400" dirty="0"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563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Eras Medium ITC" panose="020B0602030504020804" pitchFamily="34" charset="0"/>
              </a:rPr>
              <a:t>Application Study One: </a:t>
            </a:r>
            <a:br>
              <a:rPr lang="en-US" sz="4000" dirty="0">
                <a:latin typeface="Eras Medium ITC" panose="020B0602030504020804" pitchFamily="34" charset="0"/>
              </a:rPr>
            </a:br>
            <a:r>
              <a:rPr lang="en-US" sz="4000" dirty="0">
                <a:latin typeface="Eras Medium ITC" panose="020B0602030504020804" pitchFamily="34" charset="0"/>
              </a:rPr>
              <a:t>AUTOMOBILE CUSTOMER SATISFACTION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436688"/>
            <a:ext cx="10985500" cy="54213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Eras Medium ITC" panose="020B0602030504020804" pitchFamily="34" charset="0"/>
              </a:rPr>
              <a:t>Customer service satisfaction study data used in Mittal, Kamakura, and Govind (2004) – It has multiple observation(s) per zip region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Eras Medium ITC" panose="020B0602030504020804" pitchFamily="34" charset="0"/>
              </a:rPr>
              <a:t>Satisfaction survey with customers who have owned their vehicle for up to 33 months and who have had their vehicle serviced at an authorized dealership in the past 6 months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Eras Medium ITC" panose="020B0602030504020804" pitchFamily="34" charset="0"/>
              </a:rPr>
              <a:t>Ten-point scales (1 = “extremely dissatisfied”, 10 = “extremely satisfied”): “On the basis of your experience this far, how would you rate your satisfaction with overall vehicle ownership experience (</a:t>
            </a:r>
            <a:r>
              <a:rPr lang="en-US" i="1" dirty="0">
                <a:latin typeface="Eras Medium ITC" panose="020B0602030504020804" pitchFamily="34" charset="0"/>
              </a:rPr>
              <a:t>overall satisfaction</a:t>
            </a:r>
            <a:r>
              <a:rPr lang="en-US" dirty="0">
                <a:latin typeface="Eras Medium ITC" panose="020B0602030504020804" pitchFamily="34" charset="0"/>
              </a:rPr>
              <a:t>), dealership service (</a:t>
            </a:r>
            <a:r>
              <a:rPr lang="en-US" i="1" dirty="0">
                <a:latin typeface="Eras Medium ITC" panose="020B0602030504020804" pitchFamily="34" charset="0"/>
              </a:rPr>
              <a:t>service</a:t>
            </a:r>
            <a:r>
              <a:rPr lang="en-US" dirty="0">
                <a:latin typeface="Eras Medium ITC" panose="020B0602030504020804" pitchFamily="34" charset="0"/>
              </a:rPr>
              <a:t>), and vehicle quality (</a:t>
            </a:r>
            <a:r>
              <a:rPr lang="en-US" i="1" dirty="0">
                <a:latin typeface="Eras Medium ITC" panose="020B0602030504020804" pitchFamily="34" charset="0"/>
              </a:rPr>
              <a:t>quality</a:t>
            </a:r>
            <a:r>
              <a:rPr lang="en-US" dirty="0">
                <a:latin typeface="Eras Medium ITC" panose="020B0602030504020804" pitchFamily="34" charset="0"/>
              </a:rPr>
              <a:t>)?” </a:t>
            </a:r>
          </a:p>
        </p:txBody>
      </p:sp>
    </p:spTree>
    <p:extLst>
      <p:ext uri="{BB962C8B-B14F-4D97-AF65-F5344CB8AC3E}">
        <p14:creationId xmlns:p14="http://schemas.microsoft.com/office/powerpoint/2010/main" val="364241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70" y="1433427"/>
            <a:ext cx="4600933" cy="36846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1744" y="312550"/>
            <a:ext cx="65085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Eras Medium ITC" panose="020B06020305040208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Frequency of Respondents by Zip Code </a:t>
            </a:r>
          </a:p>
        </p:txBody>
      </p:sp>
      <p:sp>
        <p:nvSpPr>
          <p:cNvPr id="4" name="Rectangle 3"/>
          <p:cNvSpPr/>
          <p:nvPr/>
        </p:nvSpPr>
        <p:spPr>
          <a:xfrm>
            <a:off x="6667500" y="1543063"/>
            <a:ext cx="4597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Eras Medium ITC" panose="020B06020305040208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Number of respondents in the mountain division = 8,797; the number of total Zip codes in the Mountain division = 2,405; the number of Zip codes in Mountain division available in the data = 1,330.</a:t>
            </a:r>
            <a:endParaRPr lang="en-US" sz="1600" dirty="0">
              <a:effectLst/>
              <a:latin typeface="Eras Medium ITC" panose="020B06020305040208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7100" y="5600700"/>
            <a:ext cx="1074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ras Medium ITC" panose="020B0602030504020804" pitchFamily="34" charset="0"/>
              </a:rPr>
              <a:t>The observation pattern in this dataset is irregular; Some areas have very sparser observations!</a:t>
            </a:r>
          </a:p>
        </p:txBody>
      </p:sp>
    </p:spTree>
    <p:extLst>
      <p:ext uri="{BB962C8B-B14F-4D97-AF65-F5344CB8AC3E}">
        <p14:creationId xmlns:p14="http://schemas.microsoft.com/office/powerpoint/2010/main" val="314267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"/>
            <a:ext cx="11620500" cy="957262"/>
          </a:xfrm>
        </p:spPr>
        <p:txBody>
          <a:bodyPr/>
          <a:lstStyle/>
          <a:p>
            <a:r>
              <a:rPr lang="en-US" b="1" i="1" dirty="0"/>
              <a:t>Predictive Validation </a:t>
            </a:r>
            <a:r>
              <a:rPr lang="en-US" i="1" dirty="0"/>
              <a:t>Study across multiple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114949"/>
              </p:ext>
            </p:extLst>
          </p:nvPr>
        </p:nvGraphicFramePr>
        <p:xfrm>
          <a:off x="584200" y="957262"/>
          <a:ext cx="11036300" cy="5787846"/>
        </p:xfrm>
        <a:graphic>
          <a:graphicData uri="http://schemas.openxmlformats.org/drawingml/2006/table">
            <a:tbl>
              <a:tblPr firstRow="1" firstCol="1" bandRow="1"/>
              <a:tblGrid>
                <a:gridCol w="22457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80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801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941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681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95447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endParaRPr lang="en-US" sz="1600" dirty="0">
                        <a:effectLst/>
                        <a:latin typeface="Eras Medium ITC" panose="020B0602030504020804" pitchFamily="34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Zip-level Linear Regression 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K=4 by Spatially Dependent Segmentation (Govind et al. 2018)*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GWR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HBGWR Model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01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 Square Prediction Error</a:t>
                      </a:r>
                      <a:endParaRPr lang="en-US" sz="16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3.41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1.103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1.047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0.865</a:t>
                      </a:r>
                      <a:endParaRPr lang="en-US" sz="1800" b="1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1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en-US" sz="16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1.03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0.703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800" b="1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10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Interval range of predicted value averaged across all areas</a:t>
                      </a:r>
                      <a:endParaRPr lang="en-US" sz="16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5.22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4.96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3.66</a:t>
                      </a:r>
                      <a:endParaRPr lang="en-US" sz="1800" b="1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4027" marR="4402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36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73" y="1064113"/>
            <a:ext cx="9335666" cy="5374787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6175" y="1331913"/>
            <a:ext cx="1077913" cy="757237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Negative Coefficients are hidden below the US map in the 3-D graphic (e.g., WA)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2497" y="272534"/>
            <a:ext cx="6009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</a:rPr>
              <a:t>(A) Coefficients of Dealership Service by using the new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84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7" y="795020"/>
            <a:ext cx="8266113" cy="573278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099955" y="145534"/>
            <a:ext cx="5992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</a:rPr>
              <a:t>(B) Coefficients of Vehicle Quality by applying the new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Application Study Two: </a:t>
            </a:r>
            <a:br>
              <a:rPr lang="en-US" sz="3200" dirty="0">
                <a:latin typeface="Eras Medium ITC" panose="020B0602030504020804" pitchFamily="34" charset="0"/>
              </a:rPr>
            </a:br>
            <a:r>
              <a:rPr lang="en-US" sz="3200" dirty="0">
                <a:latin typeface="Eras Medium ITC" panose="020B0602030504020804" pitchFamily="34" charset="0"/>
              </a:rPr>
              <a:t>CONSUMER SATISFACTION REVIEWS OF EUROPEAN RESTAURANTS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2624"/>
            <a:ext cx="10515600" cy="47402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This type of review data (e.g., restaurants, hotels, car dealers, hospitals, etc.) have become widely available with location information (e.g., address).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Collected all restaurant reviews from TripAdvisors.com for six EU countries: Belgium, France, Germany, Italy, Luxembourg, and the Netherlands.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Eras Medium ITC" panose="020B0602030504020804" pitchFamily="34" charset="0"/>
              </a:rPr>
              <a:t>It provides overall rating, food rating, service rating, value rating, and atmosphere rating. </a:t>
            </a:r>
          </a:p>
        </p:txBody>
      </p:sp>
    </p:spTree>
    <p:extLst>
      <p:ext uri="{BB962C8B-B14F-4D97-AF65-F5344CB8AC3E}">
        <p14:creationId xmlns:p14="http://schemas.microsoft.com/office/powerpoint/2010/main" val="2072559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896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Descriptive Statistics of Restaurant Data across Six Countries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55891"/>
              </p:ext>
            </p:extLst>
          </p:nvPr>
        </p:nvGraphicFramePr>
        <p:xfrm>
          <a:off x="838200" y="1490663"/>
          <a:ext cx="10655300" cy="4670424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7425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854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11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4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140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1402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14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83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Countries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Frequency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Overall rating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Food rating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Service rating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Value rating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3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Belgium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10,363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3.93 (0.53)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4.02 (0.54)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3.96 (0.56)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3.88 (0.55)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3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France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33,616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31.9%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4.08 (0.5)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4.13 (0.52)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4.12 (0.51)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4.04 (0.52)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3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Germany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11,217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10.6%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4.19 (0.42)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4.23 (0.48)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4.17 (0.5)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4.08 (0.48)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3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Italy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43,455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41.2%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4.13 (0.44)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4.21 (0.46)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4.05 (0.49)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4.04 (0.49)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3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Luxembourg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(0.47)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4.07 (0.49)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4.01 (0.51)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3.84 (0.53)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3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Netherlands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6,234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4.09 (0.41)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4.13 (0.47)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4.15 (0.45)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4.01 (0.46)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3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105,526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4.1 (0.47)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4.16 (0.5)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4.08 (0.5)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4.02 (0.5)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55628" marR="55628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5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69FC34-5935-434D-853D-74329E1C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66"/>
            <a:ext cx="105156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Spatial Data in Marketing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E121AA-D954-4469-92C6-2FEA408A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377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Recently, the availability of spatial data has boomed. 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Developments in geographic systems (e.g., GIS or GPS).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Mobile technology enables to easily track the location information of mobile users (consumers). 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Easy to search location information or IP address in internet. 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Online (review) sites providing address/location information of business units (e.g., restaurants, car dealerships, hotels). </a:t>
            </a:r>
          </a:p>
          <a:p>
            <a:r>
              <a:rPr lang="en-US" dirty="0">
                <a:latin typeface="Eras Medium ITC" panose="020B0602030504020804" pitchFamily="34" charset="0"/>
              </a:rPr>
              <a:t>Empirical modeling for analyzing spatial data are still relatively new in Marketing (see </a:t>
            </a:r>
            <a:r>
              <a:rPr lang="en-US" dirty="0" err="1">
                <a:latin typeface="Eras Medium ITC" panose="020B0602030504020804" pitchFamily="34" charset="0"/>
              </a:rPr>
              <a:t>Bradlow</a:t>
            </a:r>
            <a:r>
              <a:rPr lang="en-US" dirty="0">
                <a:latin typeface="Eras Medium ITC" panose="020B0602030504020804" pitchFamily="34" charset="0"/>
              </a:rPr>
              <a:t> et al. 2005; </a:t>
            </a:r>
            <a:r>
              <a:rPr lang="en-US" dirty="0" err="1">
                <a:latin typeface="Eras Medium ITC" panose="020B0602030504020804" pitchFamily="34" charset="0"/>
              </a:rPr>
              <a:t>Bronnenberg</a:t>
            </a:r>
            <a:r>
              <a:rPr lang="en-US" dirty="0">
                <a:latin typeface="Eras Medium ITC" panose="020B0602030504020804" pitchFamily="34" charset="0"/>
              </a:rPr>
              <a:t> 2005). </a:t>
            </a:r>
          </a:p>
        </p:txBody>
      </p:sp>
    </p:spTree>
    <p:extLst>
      <p:ext uri="{BB962C8B-B14F-4D97-AF65-F5344CB8AC3E}">
        <p14:creationId xmlns:p14="http://schemas.microsoft.com/office/powerpoint/2010/main" val="3701002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73" y="1555066"/>
            <a:ext cx="7384733" cy="5047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04800" y="0"/>
            <a:ext cx="11328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Eras Medium ITC" panose="020B06020305040208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Location Map of Reviewed Restaurants in Six European Countries</a:t>
            </a:r>
            <a:endParaRPr lang="en-US" sz="2400" dirty="0">
              <a:effectLst/>
              <a:latin typeface="Eras Medium ITC" panose="020B06020305040208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7873" y="859110"/>
            <a:ext cx="7122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ras Medium ITC" panose="020B0602030504020804" pitchFamily="34" charset="0"/>
              </a:rPr>
              <a:t>Irregular Pattern of Observations!</a:t>
            </a:r>
          </a:p>
        </p:txBody>
      </p:sp>
    </p:spTree>
    <p:extLst>
      <p:ext uri="{BB962C8B-B14F-4D97-AF65-F5344CB8AC3E}">
        <p14:creationId xmlns:p14="http://schemas.microsoft.com/office/powerpoint/2010/main" val="1178392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247300"/>
            <a:ext cx="10515600" cy="947956"/>
          </a:xfrm>
        </p:spPr>
        <p:txBody>
          <a:bodyPr>
            <a:noAutofit/>
          </a:bodyPr>
          <a:lstStyle/>
          <a:p>
            <a:r>
              <a:rPr lang="en-US" sz="2800" dirty="0">
                <a:latin typeface="Eras Medium ITC" panose="020B0602030504020804" pitchFamily="34" charset="0"/>
              </a:rPr>
              <a:t>Geographic Interpolation Study: </a:t>
            </a:r>
            <a:br>
              <a:rPr lang="en-US" sz="2800" dirty="0">
                <a:latin typeface="Eras Medium ITC" panose="020B0602030504020804" pitchFamily="34" charset="0"/>
              </a:rPr>
            </a:br>
            <a:r>
              <a:rPr lang="en-US" sz="2800" dirty="0">
                <a:latin typeface="Eras Medium ITC" panose="020B0602030504020804" pitchFamily="34" charset="0"/>
              </a:rPr>
              <a:t>Open New Restaurants in Unobserved Area!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267282"/>
              </p:ext>
            </p:extLst>
          </p:nvPr>
        </p:nvGraphicFramePr>
        <p:xfrm>
          <a:off x="571498" y="2273300"/>
          <a:ext cx="11048999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2108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66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562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369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937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6655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Collaborative Filtering (Nations-level)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Collaborative Filtering (Counties-level)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Spatially Dependent Segmentation (K=4)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Traditional GWR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HBGWR Model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0.367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0.359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0.349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0.189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1498" y="4670980"/>
            <a:ext cx="11256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For two CF, a cosine-based similarity with 5 restaurant characteristics (e.g., price level, the number of cuisine category, coverage of meals, binary family restaurant, and binary takeout) for computing a weighted sum of overall satisfaction of neighbor regions.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397" y="5778976"/>
            <a:ext cx="1119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For SDS, segment-level membership has been used to interpolate satisfaction in unobserved locations.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798" y="1564588"/>
            <a:ext cx="11442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Medium ITC" panose="020B0602030504020804" pitchFamily="34" charset="0"/>
              </a:rPr>
              <a:t>Mean Absolute Error (MAE) Comparison using a 20% Holdout Sample with the EU Restaurant Data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1498" y="6332974"/>
            <a:ext cx="1119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For GWR and HBGWR, we ran models with setting zeros to the target (holdout) locations.</a:t>
            </a:r>
          </a:p>
        </p:txBody>
      </p:sp>
    </p:spTree>
    <p:extLst>
      <p:ext uri="{BB962C8B-B14F-4D97-AF65-F5344CB8AC3E}">
        <p14:creationId xmlns:p14="http://schemas.microsoft.com/office/powerpoint/2010/main" val="2855192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49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Eras Medium ITC" panose="020B0602030504020804" pitchFamily="34" charset="0"/>
              </a:rPr>
              <a:t>Mean of Estimated Coefficients across Six EU Countries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590108"/>
              </p:ext>
            </p:extLst>
          </p:nvPr>
        </p:nvGraphicFramePr>
        <p:xfrm>
          <a:off x="603249" y="1233489"/>
          <a:ext cx="10991850" cy="3678152"/>
        </p:xfrm>
        <a:graphic>
          <a:graphicData uri="http://schemas.openxmlformats.org/drawingml/2006/table">
            <a:tbl>
              <a:tblPr firstRow="1" firstCol="1" bandRow="1"/>
              <a:tblGrid>
                <a:gridCol w="25912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30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509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166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6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Countries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(β1)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Service (β2)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Value (β3)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9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Belgium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0.379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0.318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9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France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0.443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0.298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9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German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0.386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0.286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0.132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49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Italy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0.407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0.294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0.122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3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Luxembourg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0.432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0.313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0.128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3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Netherlands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0.357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80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Eras Medium ITC" panose="020B06020305040208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0.165</a:t>
                      </a:r>
                      <a:endParaRPr lang="en-US" sz="1800" dirty="0">
                        <a:effectLst/>
                        <a:latin typeface="Eras Medium ITC" panose="020B06020305040208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3550" y="5207000"/>
            <a:ext cx="1096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Eras Medium ITC" panose="020B0602030504020804" pitchFamily="34" charset="0"/>
              </a:rPr>
              <a:t>Spatial Heterogeneity of key drivers across different nations:</a:t>
            </a:r>
          </a:p>
          <a:p>
            <a:r>
              <a:rPr lang="en-US" sz="2000" dirty="0">
                <a:latin typeface="Eras Medium ITC" panose="020B0602030504020804" pitchFamily="34" charset="0"/>
              </a:rPr>
              <a:t>For Food: France shows highest coefficients; Netherlands provides lowest coefficients.</a:t>
            </a:r>
          </a:p>
          <a:p>
            <a:r>
              <a:rPr lang="en-US" sz="2000" dirty="0">
                <a:latin typeface="Eras Medium ITC" panose="020B0602030504020804" pitchFamily="34" charset="0"/>
              </a:rPr>
              <a:t>For Service: Belgium shows highest coefficients; Italy provides lowest coefficients. </a:t>
            </a:r>
          </a:p>
          <a:p>
            <a:r>
              <a:rPr lang="en-US" sz="2000" dirty="0">
                <a:latin typeface="Eras Medium ITC" panose="020B0602030504020804" pitchFamily="34" charset="0"/>
              </a:rPr>
              <a:t>For Value: Belgium provides highest coefficients;  Italy provides lowest coefficients. </a:t>
            </a:r>
          </a:p>
        </p:txBody>
      </p:sp>
    </p:spTree>
    <p:extLst>
      <p:ext uri="{BB962C8B-B14F-4D97-AF65-F5344CB8AC3E}">
        <p14:creationId xmlns:p14="http://schemas.microsoft.com/office/powerpoint/2010/main" val="1451804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63236"/>
            <a:ext cx="4762500" cy="31412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8405" y="0"/>
            <a:ext cx="2469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(A) Coefficients of Food</a:t>
            </a:r>
            <a:endParaRPr lang="en-US" sz="16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92" y="1822633"/>
            <a:ext cx="4645308" cy="3130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057065" y="969769"/>
            <a:ext cx="2674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(B) Coefficients of Service</a:t>
            </a:r>
            <a:endParaRPr lang="en-US" sz="16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3904460"/>
            <a:ext cx="4248364" cy="2953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9197054" y="3064650"/>
            <a:ext cx="25039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(C) Coefficients of Value</a:t>
            </a:r>
            <a:endParaRPr lang="en-US" sz="16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42" y="5305335"/>
            <a:ext cx="7912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Medium ITC" panose="020B0602030504020804" pitchFamily="34" charset="0"/>
              </a:rPr>
              <a:t>For Food effect, France tends to be pink (higher coefficient values); Belgium and Netherlands are red (lower coefficient values).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Eras Medium ITC" panose="020B0602030504020804" pitchFamily="34" charset="0"/>
              </a:rPr>
              <a:t>For Service and Value,  Benelux Union area (e.g., Belgium) seems pink. </a:t>
            </a:r>
          </a:p>
          <a:p>
            <a:endParaRPr lang="en-US" dirty="0">
              <a:latin typeface="Eras Medium ITC" panose="020B06020305040208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8056" y="24572"/>
            <a:ext cx="6643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ras Medium ITC" panose="020B0602030504020804" pitchFamily="34" charset="0"/>
              </a:rPr>
              <a:t>Geographically heterogeneous coefficients of EU restaurants by the proposed HBGWR model</a:t>
            </a:r>
          </a:p>
        </p:txBody>
      </p:sp>
    </p:spTree>
    <p:extLst>
      <p:ext uri="{BB962C8B-B14F-4D97-AF65-F5344CB8AC3E}">
        <p14:creationId xmlns:p14="http://schemas.microsoft.com/office/powerpoint/2010/main" val="290597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043" y="246049"/>
            <a:ext cx="105156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Brief Spatial Literature in Marketing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1158" y="1773057"/>
            <a:ext cx="8043890" cy="642942"/>
          </a:xfrm>
        </p:spPr>
        <p:txBody>
          <a:bodyPr>
            <a:normAutofit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Importance of geographic proximity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3871918"/>
            <a:ext cx="8043890" cy="22955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endParaRPr lang="en-US" sz="2600" dirty="0">
              <a:solidFill>
                <a:schemeClr val="accent2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35893" y="3586166"/>
            <a:ext cx="8043890" cy="1500198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Proximity effects is important to product adoption and demand evolution in the early phases – Online Retailer(Bell and Song 2007, </a:t>
            </a:r>
            <a:r>
              <a:rPr lang="en-US" sz="2600" dirty="0" err="1">
                <a:latin typeface="Eras Medium ITC" panose="020B0602030504020804" pitchFamily="34" charset="0"/>
              </a:rPr>
              <a:t>Choi</a:t>
            </a:r>
            <a:r>
              <a:rPr lang="en-US" sz="2600" dirty="0">
                <a:latin typeface="Eras Medium ITC" panose="020B0602030504020804" pitchFamily="34" charset="0"/>
              </a:rPr>
              <a:t> et al. 2008)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09720" y="4943488"/>
            <a:ext cx="8043890" cy="135732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800" dirty="0">
                <a:latin typeface="Eras Medium ITC" panose="020B0602030504020804" pitchFamily="34" charset="0"/>
              </a:rPr>
              <a:t>Problem</a:t>
            </a:r>
          </a:p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Linear fitting of spatial data ignore dependence structure of error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09720" y="2300282"/>
            <a:ext cx="8358246" cy="12858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Proximity effects are significant in the initial phase of the new product launch – packaged goods (</a:t>
            </a:r>
            <a:r>
              <a:rPr lang="en-US" sz="2600" dirty="0" err="1">
                <a:latin typeface="Eras Medium ITC" panose="020B0602030504020804" pitchFamily="34" charset="0"/>
              </a:rPr>
              <a:t>Bronnenberg</a:t>
            </a:r>
            <a:r>
              <a:rPr lang="en-US" sz="2600" dirty="0">
                <a:latin typeface="Eras Medium ITC" panose="020B0602030504020804" pitchFamily="34" charset="0"/>
              </a:rPr>
              <a:t> and </a:t>
            </a:r>
            <a:r>
              <a:rPr lang="en-US" sz="2600" dirty="0" err="1">
                <a:latin typeface="Eras Medium ITC" panose="020B0602030504020804" pitchFamily="34" charset="0"/>
              </a:rPr>
              <a:t>Mela</a:t>
            </a:r>
            <a:r>
              <a:rPr lang="en-US" sz="2600" dirty="0">
                <a:latin typeface="Eras Medium ITC" panose="020B0602030504020804" pitchFamily="34" charset="0"/>
              </a:rPr>
              <a:t> 2004) </a:t>
            </a:r>
          </a:p>
        </p:txBody>
      </p:sp>
    </p:spTree>
    <p:extLst>
      <p:ext uri="{BB962C8B-B14F-4D97-AF65-F5344CB8AC3E}">
        <p14:creationId xmlns:p14="http://schemas.microsoft.com/office/powerpoint/2010/main" val="388768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52" y="2143117"/>
            <a:ext cx="653415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27" y="147611"/>
            <a:ext cx="105156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Spatial Models in Marketing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3600" y="4214818"/>
            <a:ext cx="8043890" cy="22955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endParaRPr lang="en-US" sz="2600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4166" y="1549369"/>
            <a:ext cx="6551634" cy="486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180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45975"/>
            <a:ext cx="10515600" cy="1325563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Spatial Models in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596" y="1380997"/>
            <a:ext cx="6686568" cy="1036700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Markov Chain Model</a:t>
            </a:r>
          </a:p>
          <a:p>
            <a:pPr lvl="1"/>
            <a:r>
              <a:rPr lang="en-US" dirty="0">
                <a:latin typeface="Eras Medium ITC" panose="020B0602030504020804" pitchFamily="34" charset="0"/>
              </a:rPr>
              <a:t>One time dependence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52596" y="2643022"/>
            <a:ext cx="6686568" cy="1669659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/>
            </a:pPr>
            <a:r>
              <a:rPr lang="en-US" sz="2800" dirty="0">
                <a:latin typeface="Eras Medium ITC" panose="020B0602030504020804" pitchFamily="34" charset="0"/>
              </a:rPr>
              <a:t>Stochastic Model</a:t>
            </a:r>
          </a:p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Multiple time </a:t>
            </a:r>
            <a:r>
              <a:rPr lang="en-US" sz="2600" dirty="0" smtClean="0">
                <a:latin typeface="Eras Medium ITC" panose="020B0602030504020804" pitchFamily="34" charset="0"/>
              </a:rPr>
              <a:t>dependence</a:t>
            </a:r>
          </a:p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 smtClean="0">
                <a:latin typeface="Eras Medium ITC" panose="020B0602030504020804" pitchFamily="34" charset="0"/>
              </a:rPr>
              <a:t>E.g., Exponential Smoothing</a:t>
            </a:r>
            <a:endParaRPr lang="en-US" sz="2600" dirty="0">
              <a:latin typeface="Eras Medium ITC" panose="020B0602030504020804" pitchFamily="34" charset="0"/>
            </a:endParaRPr>
          </a:p>
          <a:p>
            <a:pPr marL="411480" lvl="1">
              <a:spcBef>
                <a:spcPts val="300"/>
              </a:spcBef>
              <a:buClr>
                <a:schemeClr val="accent2"/>
              </a:buClr>
              <a:defRPr/>
            </a:pPr>
            <a:endParaRPr lang="en-US" sz="2600" dirty="0" smtClean="0">
              <a:latin typeface="Eras Medium ITC" panose="020B06020305040208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52596" y="4644501"/>
            <a:ext cx="6686568" cy="18896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800" dirty="0">
                <a:latin typeface="Eras Medium ITC" panose="020B0602030504020804" pitchFamily="34" charset="0"/>
              </a:rPr>
              <a:t>Spatial model</a:t>
            </a:r>
          </a:p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Multi-dimensional multiple point </a:t>
            </a:r>
            <a:r>
              <a:rPr lang="en-US" sz="2600" dirty="0">
                <a:solidFill>
                  <a:srgbClr val="FF0000"/>
                </a:solidFill>
                <a:latin typeface="Eras Medium ITC" panose="020B0602030504020804" pitchFamily="34" charset="0"/>
              </a:rPr>
              <a:t>(SPATIAL) dependence </a:t>
            </a:r>
          </a:p>
          <a:p>
            <a:pPr marL="658368" lvl="1" indent="-24688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pPr>
            <a:r>
              <a:rPr lang="en-US" sz="2600" dirty="0">
                <a:latin typeface="Eras Medium ITC" panose="020B0602030504020804" pitchFamily="34" charset="0"/>
              </a:rPr>
              <a:t>Distance and directions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3256" y="1585812"/>
            <a:ext cx="857256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t-1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16" y="1585812"/>
            <a:ext cx="857256" cy="5000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7810512" y="1835845"/>
            <a:ext cx="571504" cy="158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File:IE Real SandP Prices, Earnings, and Dividends 1871-2006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0445" y="2622512"/>
            <a:ext cx="2932359" cy="1741088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7418" y="4644501"/>
            <a:ext cx="1863708" cy="1989125"/>
            <a:chOff x="8524892" y="4678375"/>
            <a:chExt cx="1357322" cy="1538299"/>
          </a:xfrm>
        </p:grpSpPr>
        <p:pic>
          <p:nvPicPr>
            <p:cNvPr id="4100" name="Picture 4" descr="http://upload.wikimedia.org/wikipedia/commons/thumb/1/15/Bubonic_plague-en.svg/240px-Bubonic_plague-en.svg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24892" y="4678375"/>
              <a:ext cx="1357322" cy="1538299"/>
            </a:xfrm>
            <a:prstGeom prst="rect">
              <a:avLst/>
            </a:prstGeom>
            <a:noFill/>
          </p:spPr>
        </p:pic>
        <p:cxnSp>
          <p:nvCxnSpPr>
            <p:cNvPr id="12" name="Straight Arrow Connector 11"/>
            <p:cNvCxnSpPr/>
            <p:nvPr/>
          </p:nvCxnSpPr>
          <p:spPr>
            <a:xfrm rot="5400000">
              <a:off x="9382148" y="4964126"/>
              <a:ext cx="428628" cy="428628"/>
            </a:xfrm>
            <a:prstGeom prst="straightConnector1">
              <a:avLst/>
            </a:prstGeom>
            <a:ln w="28575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8524892" y="5535630"/>
              <a:ext cx="714380" cy="571504"/>
            </a:xfrm>
            <a:prstGeom prst="straightConnector1">
              <a:avLst/>
            </a:prstGeom>
            <a:ln w="28575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9239272" y="5392754"/>
              <a:ext cx="214314" cy="1428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16200000" flipV="1">
              <a:off x="9382148" y="5678506"/>
              <a:ext cx="500066" cy="357190"/>
            </a:xfrm>
            <a:prstGeom prst="straightConnector1">
              <a:avLst/>
            </a:prstGeom>
            <a:ln w="28575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6200000" flipH="1">
              <a:off x="8846363" y="4999845"/>
              <a:ext cx="428628" cy="357190"/>
            </a:xfrm>
            <a:prstGeom prst="straightConnector1">
              <a:avLst/>
            </a:prstGeom>
            <a:ln w="28575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33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7EE66-4E2F-4FA0-BE1C-7F263F66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Time Series </a:t>
            </a:r>
            <a:r>
              <a:rPr lang="en-US" dirty="0" smtClean="0">
                <a:latin typeface="Eras Medium ITC" panose="020B0602030504020804" pitchFamily="34" charset="0"/>
              </a:rPr>
              <a:t>Analysis Example</a:t>
            </a:r>
            <a:br>
              <a:rPr lang="en-US" dirty="0" smtClean="0">
                <a:latin typeface="Eras Medium ITC" panose="020B0602030504020804" pitchFamily="34" charset="0"/>
              </a:rPr>
            </a:br>
            <a:r>
              <a:rPr lang="en-US" dirty="0" smtClean="0">
                <a:latin typeface="Eras Medium ITC" panose="020B0602030504020804" pitchFamily="34" charset="0"/>
              </a:rPr>
              <a:t>(</a:t>
            </a:r>
            <a:r>
              <a:rPr lang="en-US" dirty="0">
                <a:latin typeface="Eras Medium ITC" panose="020B0602030504020804" pitchFamily="34" charset="0"/>
              </a:rPr>
              <a:t>Panel Analysis)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9AA6AB-583C-460E-939B-33FF9AF36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00" y="1917699"/>
            <a:ext cx="10515600" cy="4144963"/>
          </a:xfrm>
        </p:spPr>
        <p:txBody>
          <a:bodyPr/>
          <a:lstStyle/>
          <a:p>
            <a:r>
              <a:rPr lang="en-US" dirty="0" smtClean="0">
                <a:latin typeface="Eras Medium ITC" panose="020B0602030504020804" pitchFamily="34" charset="0"/>
              </a:rPr>
              <a:t>This is a semester topic in Econometrics… </a:t>
            </a:r>
            <a:r>
              <a:rPr lang="en-US" dirty="0" smtClean="0">
                <a:latin typeface="Eras Medium ITC" panose="020B0602030504020804" pitchFamily="34" charset="0"/>
                <a:sym typeface="Wingdings" panose="05000000000000000000" pitchFamily="2" charset="2"/>
              </a:rPr>
              <a:t></a:t>
            </a:r>
            <a:endParaRPr lang="en-US" dirty="0" smtClean="0">
              <a:latin typeface="Eras Medium ITC" panose="020B0602030504020804" pitchFamily="34" charset="0"/>
            </a:endParaRPr>
          </a:p>
          <a:p>
            <a:r>
              <a:rPr lang="en-US" dirty="0" smtClean="0">
                <a:latin typeface="Eras Medium ITC" panose="020B0602030504020804" pitchFamily="34" charset="0"/>
              </a:rPr>
              <a:t>Sample </a:t>
            </a:r>
            <a:r>
              <a:rPr lang="en-US" dirty="0">
                <a:latin typeface="Eras Medium ITC" panose="020B0602030504020804" pitchFamily="34" charset="0"/>
              </a:rPr>
              <a:t>data pattern</a:t>
            </a:r>
          </a:p>
          <a:p>
            <a:r>
              <a:rPr lang="en-US" dirty="0" smtClean="0">
                <a:latin typeface="Eras Medium ITC" panose="020B0602030504020804" pitchFamily="34" charset="0"/>
              </a:rPr>
              <a:t>E.g., Multiple years </a:t>
            </a:r>
            <a:r>
              <a:rPr lang="en-US" dirty="0">
                <a:latin typeface="Eras Medium ITC" panose="020B0602030504020804" pitchFamily="34" charset="0"/>
              </a:rPr>
              <a:t>and multiple countries</a:t>
            </a:r>
          </a:p>
          <a:p>
            <a:pPr lvl="1"/>
            <a:r>
              <a:rPr lang="en-US" dirty="0" smtClean="0">
                <a:latin typeface="Eras Medium ITC" panose="020B0602030504020804" pitchFamily="34" charset="0"/>
              </a:rPr>
              <a:t>Aggregated </a:t>
            </a:r>
            <a:r>
              <a:rPr lang="en-US" dirty="0">
                <a:latin typeface="Eras Medium ITC" panose="020B0602030504020804" pitchFamily="34" charset="0"/>
              </a:rPr>
              <a:t>countries </a:t>
            </a:r>
            <a:r>
              <a:rPr lang="en-US" dirty="0" smtClean="0">
                <a:latin typeface="Eras Medium ITC" panose="020B0602030504020804" pitchFamily="34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latin typeface="Eras Medium ITC" panose="020B0602030504020804" pitchFamily="34" charset="0"/>
              </a:rPr>
              <a:t> </a:t>
            </a:r>
            <a:r>
              <a:rPr lang="en-US" dirty="0">
                <a:latin typeface="Eras Medium ITC" panose="020B0602030504020804" pitchFamily="34" charset="0"/>
              </a:rPr>
              <a:t>cross-sectional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0D654B-3AA7-4F65-89B0-DCA6D674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77" y="1825625"/>
            <a:ext cx="4393677" cy="4773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8E18C63-0363-43AC-B74C-2F9874552C31}"/>
              </a:ext>
            </a:extLst>
          </p:cNvPr>
          <p:cNvSpPr/>
          <p:nvPr/>
        </p:nvSpPr>
        <p:spPr>
          <a:xfrm>
            <a:off x="7509764" y="1690688"/>
            <a:ext cx="1672336" cy="4984432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5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DDAC1E-CD51-442B-9982-069F3119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OLS results with 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6E8499-5F65-47ED-9901-9FDBFD4ED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Regular OLS does not consider heterogeneity across groups (countries) or time (year)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E21FB6-14C4-43D7-972A-E8B9D03C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223" y="3063875"/>
            <a:ext cx="5581650" cy="3248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57D8A92B-9082-487A-81A9-458D77EF054A}"/>
              </a:ext>
            </a:extLst>
          </p:cNvPr>
          <p:cNvSpPr/>
          <p:nvPr/>
        </p:nvSpPr>
        <p:spPr>
          <a:xfrm>
            <a:off x="6912864" y="5084064"/>
            <a:ext cx="914400" cy="219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9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24B770-23EF-4FC5-8140-6BD38585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" y="3168586"/>
            <a:ext cx="5524500" cy="3648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DDAC1E-CD51-442B-9982-069F3119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Fixed Effect model with 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6E8499-5F65-47ED-9901-9FDBFD4E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108199"/>
            <a:ext cx="10747248" cy="4260787"/>
          </a:xfrm>
        </p:spPr>
        <p:txBody>
          <a:bodyPr/>
          <a:lstStyle/>
          <a:p>
            <a:r>
              <a:rPr lang="en-US" dirty="0">
                <a:latin typeface="Eras Medium ITC" panose="020B0602030504020804" pitchFamily="34" charset="0"/>
              </a:rPr>
              <a:t>Focusing on the impact of </a:t>
            </a:r>
            <a:r>
              <a:rPr lang="en-US" dirty="0" smtClean="0">
                <a:latin typeface="Eras Medium ITC" panose="020B0602030504020804" pitchFamily="34" charset="0"/>
              </a:rPr>
              <a:t>variables (here X1) </a:t>
            </a:r>
            <a:r>
              <a:rPr lang="en-US" dirty="0">
                <a:latin typeface="Eras Medium ITC" panose="020B0602030504020804" pitchFamily="34" charset="0"/>
              </a:rPr>
              <a:t>that vary over time.</a:t>
            </a:r>
          </a:p>
          <a:p>
            <a:r>
              <a:rPr lang="en-US" dirty="0">
                <a:latin typeface="Eras Medium ITC" panose="020B0602030504020804" pitchFamily="34" charset="0"/>
              </a:rPr>
              <a:t>Controlling for groups (countries) effects – including regression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57D8A92B-9082-487A-81A9-458D77EF054A}"/>
              </a:ext>
            </a:extLst>
          </p:cNvPr>
          <p:cNvSpPr/>
          <p:nvPr/>
        </p:nvSpPr>
        <p:spPr>
          <a:xfrm>
            <a:off x="3672332" y="4562856"/>
            <a:ext cx="914400" cy="219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26B01E-0D9C-49FA-82CE-2A4B6F68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776" y="1116013"/>
            <a:ext cx="7696200" cy="866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1BAB023-AC87-4551-82D3-8605150E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325" y="3276599"/>
            <a:ext cx="6281749" cy="3374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3B5FA5DF-722F-47F2-8A73-FA2700E85B26}"/>
              </a:ext>
            </a:extLst>
          </p:cNvPr>
          <p:cNvSpPr/>
          <p:nvPr/>
        </p:nvSpPr>
        <p:spPr>
          <a:xfrm>
            <a:off x="7940686" y="5382768"/>
            <a:ext cx="914400" cy="219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0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1735</Words>
  <Application>Microsoft Office PowerPoint</Application>
  <PresentationFormat>Widescreen</PresentationFormat>
  <Paragraphs>298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Malgun Gothic</vt:lpstr>
      <vt:lpstr>Arial</vt:lpstr>
      <vt:lpstr>Calibri</vt:lpstr>
      <vt:lpstr>Calibri Light</vt:lpstr>
      <vt:lpstr>Cambria Math</vt:lpstr>
      <vt:lpstr>Eras Medium ITC</vt:lpstr>
      <vt:lpstr>Georgia</vt:lpstr>
      <vt:lpstr>Times New Roman</vt:lpstr>
      <vt:lpstr>Wingdings</vt:lpstr>
      <vt:lpstr>Office Theme</vt:lpstr>
      <vt:lpstr>1_Office Theme</vt:lpstr>
      <vt:lpstr>Other Datasets with Hidden Structures</vt:lpstr>
      <vt:lpstr>MKT 591: Course Roadmap</vt:lpstr>
      <vt:lpstr>Spatial Data in Marketing</vt:lpstr>
      <vt:lpstr>Brief Spatial Literature in Marketing</vt:lpstr>
      <vt:lpstr>Spatial Models in Marketing</vt:lpstr>
      <vt:lpstr>Spatial Models in Statistics</vt:lpstr>
      <vt:lpstr>Time Series Analysis Example (Panel Analysis) </vt:lpstr>
      <vt:lpstr>OLS results with Panel data</vt:lpstr>
      <vt:lpstr>Fixed Effect model with Panel data</vt:lpstr>
      <vt:lpstr>Random Effect model with Panel data</vt:lpstr>
      <vt:lpstr>Spatial Models in Statistics</vt:lpstr>
      <vt:lpstr>Spatial Models in Statistics</vt:lpstr>
      <vt:lpstr>Spatial model example in R  (Spatial Autoregressive Regression)</vt:lpstr>
      <vt:lpstr>Spatial Models in Statistics</vt:lpstr>
      <vt:lpstr>Spatial Models in Statistics</vt:lpstr>
      <vt:lpstr>In this class: Geographically Weighted Regression (GWR) for spatial heterogeneity</vt:lpstr>
      <vt:lpstr>Geographically Weighted Regression (GWR) in Marketing</vt:lpstr>
      <vt:lpstr>GWR Practice in R</vt:lpstr>
      <vt:lpstr>Modeling of Spatially Dependent and Heterogeneous Geographical Regions  Sunghoon Kim  (with Wayne S. DeSarbo, Won Chang)</vt:lpstr>
      <vt:lpstr>Why New GWR model?</vt:lpstr>
      <vt:lpstr>Weight Matrix of The HBGWR Model</vt:lpstr>
      <vt:lpstr>The Hierarchical Bayes GWR Model</vt:lpstr>
      <vt:lpstr>Application Study One:  AUTOMOBILE CUSTOMER SATISFACTION STUDY</vt:lpstr>
      <vt:lpstr>PowerPoint Presentation</vt:lpstr>
      <vt:lpstr>Predictive Validation Study across multiple models</vt:lpstr>
      <vt:lpstr>PowerPoint Presentation</vt:lpstr>
      <vt:lpstr>PowerPoint Presentation</vt:lpstr>
      <vt:lpstr>Application Study Two:  CONSUMER SATISFACTION REVIEWS OF EUROPEAN RESTAURANTS</vt:lpstr>
      <vt:lpstr>Descriptive Statistics of Restaurant Data across Six Countries</vt:lpstr>
      <vt:lpstr>PowerPoint Presentation</vt:lpstr>
      <vt:lpstr>Geographic Interpolation Study:  Open New Restaurants in Unobserved Area!</vt:lpstr>
      <vt:lpstr>Mean of Estimated Coefficients across Six EU Countries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heterogeneity Analysis</dc:title>
  <dc:creator>Sunghoon</dc:creator>
  <cp:lastModifiedBy>Sunghoon Kim</cp:lastModifiedBy>
  <cp:revision>83</cp:revision>
  <dcterms:created xsi:type="dcterms:W3CDTF">2017-03-11T22:07:24Z</dcterms:created>
  <dcterms:modified xsi:type="dcterms:W3CDTF">2019-04-22T17:44:56Z</dcterms:modified>
</cp:coreProperties>
</file>